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64" r:id="rId4"/>
  </p:sldMasterIdLst>
  <p:notesMasterIdLst>
    <p:notesMasterId r:id="rId6"/>
  </p:notesMasterIdLst>
  <p:sldIdLst>
    <p:sldId id="281" r:id="rId5"/>
    <p:sldId id="291" r:id="rId7"/>
    <p:sldId id="305" r:id="rId8"/>
    <p:sldId id="306" r:id="rId9"/>
    <p:sldId id="307" r:id="rId10"/>
    <p:sldId id="308" r:id="rId11"/>
    <p:sldId id="292" r:id="rId12"/>
    <p:sldId id="294" r:id="rId13"/>
    <p:sldId id="295" r:id="rId14"/>
  </p:sldIdLst>
  <p:sldSz cx="12192000" cy="6858000"/>
  <p:notesSz cx="6858000" cy="9144000"/>
  <p:embeddedFontLst>
    <p:embeddedFont>
      <p:font typeface="Noto Sans CJK SC Medium" panose="020B0600000000000000" charset="-122"/>
      <p:regular r:id="rId18"/>
    </p:embeddedFont>
    <p:embeddedFont>
      <p:font typeface="Lucida Handwriting" panose="03010101010101010101" charset="0"/>
      <p:regular r:id="rId19"/>
      <p:italic r:id="rId20"/>
    </p:embeddedFont>
    <p:embeddedFont>
      <p:font typeface="Noto Sans CJK SC Regular" panose="020B0500000000000000" charset="-122"/>
      <p:regular r:id="rId21"/>
    </p:embeddedFont>
    <p:embeddedFont>
      <p:font typeface="Noto Sans CJK SC Bold" panose="020B0800000000000000" charset="-122"/>
      <p:bold r:id="rId22"/>
    </p:embeddedFont>
    <p:embeddedFont>
      <p:font typeface="Noto Sans CJK SC Light" panose="020B0300000000000000" charset="-122"/>
      <p:regular r:id="rId23"/>
    </p:embeddedFont>
    <p:embeddedFont>
      <p:font typeface="Noto Sans Mono CJK SC Bold" panose="020B0800000000000000" charset="-122"/>
      <p:bold r:id="rId24"/>
    </p:embeddedFont>
    <p:embeddedFont>
      <p:font typeface="微软雅黑" panose="020B0503020204020204" charset="-122"/>
      <p:regular r:id="rId25"/>
    </p:embeddedFont>
    <p:embeddedFont>
      <p:font typeface="Noto Sans CJK SC Black" panose="020B0A00000000000000" charset="-122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charset="0"/>
      <p:regular r:id="rId31"/>
      <p: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FBFB"/>
    <a:srgbClr val="EABFB5"/>
    <a:srgbClr val="F7EFE9"/>
    <a:srgbClr val="EDA6A7"/>
    <a:srgbClr val="766379"/>
    <a:srgbClr val="F8F8F8"/>
    <a:srgbClr val="DECECF"/>
    <a:srgbClr val="F6E0DB"/>
    <a:srgbClr val="BD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6314" autoAdjust="0"/>
  </p:normalViewPr>
  <p:slideViewPr>
    <p:cSldViewPr snapToGrid="0">
      <p:cViewPr varScale="1">
        <p:scale>
          <a:sx n="108" d="100"/>
          <a:sy n="108" d="100"/>
        </p:scale>
        <p:origin x="756" y="114"/>
      </p:cViewPr>
      <p:guideLst>
        <p:guide orient="horz" pos="2178"/>
        <p:guide pos="39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font" Target="fonts/font15.fntdata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C1CEB-1F46-4E69-991C-97FA8A62A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E72EA-6EA2-4750-B236-57B18D578DD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优品</a:t>
            </a:r>
            <a:r>
              <a:rPr lang="en-US" altLang="zh-CN" dirty="0" smtClean="0"/>
              <a:t>PPT</a:t>
            </a:r>
            <a:r>
              <a:rPr lang="zh-CN" altLang="en-US" dirty="0" smtClean="0"/>
              <a:t> </a:t>
            </a:r>
            <a:r>
              <a:rPr lang="en-US" altLang="zh-CN" smtClean="0"/>
              <a:t>https://www.ypppt.com/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5452000" y="4726223"/>
            <a:ext cx="6740001" cy="2131778"/>
          </a:xfrm>
          <a:custGeom>
            <a:avLst/>
            <a:gdLst>
              <a:gd name="connsiteX0" fmla="*/ 6740001 w 6740001"/>
              <a:gd name="connsiteY0" fmla="*/ 0 h 2131778"/>
              <a:gd name="connsiteX1" fmla="*/ 6740001 w 6740001"/>
              <a:gd name="connsiteY1" fmla="*/ 2131778 h 2131778"/>
              <a:gd name="connsiteX2" fmla="*/ 0 w 6740001"/>
              <a:gd name="connsiteY2" fmla="*/ 2131778 h 2131778"/>
              <a:gd name="connsiteX3" fmla="*/ 125345 w 6740001"/>
              <a:gd name="connsiteY3" fmla="*/ 1958167 h 2131778"/>
              <a:gd name="connsiteX4" fmla="*/ 1067036 w 6740001"/>
              <a:gd name="connsiteY4" fmla="*/ 1091832 h 2131778"/>
              <a:gd name="connsiteX5" fmla="*/ 4429965 w 6740001"/>
              <a:gd name="connsiteY5" fmla="*/ 1300984 h 2131778"/>
              <a:gd name="connsiteX6" fmla="*/ 6482360 w 6740001"/>
              <a:gd name="connsiteY6" fmla="*/ 206650 h 213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0001" h="2131778">
                <a:moveTo>
                  <a:pt x="6740001" y="0"/>
                </a:moveTo>
                <a:lnTo>
                  <a:pt x="6740001" y="2131778"/>
                </a:lnTo>
                <a:lnTo>
                  <a:pt x="0" y="2131778"/>
                </a:lnTo>
                <a:lnTo>
                  <a:pt x="125345" y="1958167"/>
                </a:lnTo>
                <a:cubicBezTo>
                  <a:pt x="380694" y="1588719"/>
                  <a:pt x="623644" y="1218313"/>
                  <a:pt x="1067036" y="1091832"/>
                </a:cubicBezTo>
                <a:cubicBezTo>
                  <a:pt x="1953819" y="838871"/>
                  <a:pt x="3422235" y="1532874"/>
                  <a:pt x="4429965" y="1300984"/>
                </a:cubicBezTo>
                <a:cubicBezTo>
                  <a:pt x="5185762" y="1127067"/>
                  <a:pt x="5846004" y="698668"/>
                  <a:pt x="6482360" y="206650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1"/>
            <a:ext cx="2457785" cy="1595121"/>
            <a:chOff x="0" y="-1"/>
            <a:chExt cx="6309360" cy="4094823"/>
          </a:xfrm>
        </p:grpSpPr>
        <p:sp>
          <p:nvSpPr>
            <p:cNvPr id="9" name="任意多边形 8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0" y="5716412"/>
            <a:ext cx="12192000" cy="1141589"/>
          </a:xfrm>
          <a:custGeom>
            <a:avLst/>
            <a:gdLst>
              <a:gd name="connsiteX0" fmla="*/ 12039127 w 12192000"/>
              <a:gd name="connsiteY0" fmla="*/ 0 h 1141589"/>
              <a:gd name="connsiteX1" fmla="*/ 12192000 w 12192000"/>
              <a:gd name="connsiteY1" fmla="*/ 904 h 1141589"/>
              <a:gd name="connsiteX2" fmla="*/ 12192000 w 12192000"/>
              <a:gd name="connsiteY2" fmla="*/ 1141589 h 1141589"/>
              <a:gd name="connsiteX3" fmla="*/ 0 w 12192000"/>
              <a:gd name="connsiteY3" fmla="*/ 1141589 h 1141589"/>
              <a:gd name="connsiteX4" fmla="*/ 0 w 12192000"/>
              <a:gd name="connsiteY4" fmla="*/ 190762 h 1141589"/>
              <a:gd name="connsiteX5" fmla="*/ 49037 w 12192000"/>
              <a:gd name="connsiteY5" fmla="*/ 209825 h 1141589"/>
              <a:gd name="connsiteX6" fmla="*/ 2395873 w 12192000"/>
              <a:gd name="connsiteY6" fmla="*/ 807402 h 1141589"/>
              <a:gd name="connsiteX7" fmla="*/ 5634482 w 12192000"/>
              <a:gd name="connsiteY7" fmla="*/ 167214 h 1141589"/>
              <a:gd name="connsiteX8" fmla="*/ 8705882 w 12192000"/>
              <a:gd name="connsiteY8" fmla="*/ 1054174 h 1141589"/>
              <a:gd name="connsiteX9" fmla="*/ 10813135 w 12192000"/>
              <a:gd name="connsiteY9" fmla="*/ 119728 h 1141589"/>
              <a:gd name="connsiteX10" fmla="*/ 12039127 w 12192000"/>
              <a:gd name="connsiteY10" fmla="*/ 0 h 11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141589">
                <a:moveTo>
                  <a:pt x="12039127" y="0"/>
                </a:moveTo>
                <a:lnTo>
                  <a:pt x="12192000" y="904"/>
                </a:lnTo>
                <a:lnTo>
                  <a:pt x="12192000" y="1141589"/>
                </a:lnTo>
                <a:lnTo>
                  <a:pt x="0" y="1141589"/>
                </a:lnTo>
                <a:lnTo>
                  <a:pt x="0" y="190762"/>
                </a:lnTo>
                <a:lnTo>
                  <a:pt x="49037" y="209825"/>
                </a:lnTo>
                <a:cubicBezTo>
                  <a:pt x="854424" y="515198"/>
                  <a:pt x="1645689" y="755681"/>
                  <a:pt x="2395873" y="807402"/>
                </a:cubicBezTo>
                <a:cubicBezTo>
                  <a:pt x="3539007" y="886213"/>
                  <a:pt x="4582813" y="126085"/>
                  <a:pt x="5634482" y="167214"/>
                </a:cubicBezTo>
                <a:cubicBezTo>
                  <a:pt x="6686150" y="208343"/>
                  <a:pt x="7842773" y="1062088"/>
                  <a:pt x="8705882" y="1054174"/>
                </a:cubicBezTo>
                <a:cubicBezTo>
                  <a:pt x="9568992" y="1046261"/>
                  <a:pt x="10083993" y="295135"/>
                  <a:pt x="10813135" y="119728"/>
                </a:cubicBezTo>
                <a:cubicBezTo>
                  <a:pt x="11223277" y="21061"/>
                  <a:pt x="11619169" y="1341"/>
                  <a:pt x="1203912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5452000" y="4726223"/>
            <a:ext cx="6740001" cy="2131778"/>
          </a:xfrm>
          <a:custGeom>
            <a:avLst/>
            <a:gdLst>
              <a:gd name="connsiteX0" fmla="*/ 6740001 w 6740001"/>
              <a:gd name="connsiteY0" fmla="*/ 0 h 2131778"/>
              <a:gd name="connsiteX1" fmla="*/ 6740001 w 6740001"/>
              <a:gd name="connsiteY1" fmla="*/ 2131778 h 2131778"/>
              <a:gd name="connsiteX2" fmla="*/ 0 w 6740001"/>
              <a:gd name="connsiteY2" fmla="*/ 2131778 h 2131778"/>
              <a:gd name="connsiteX3" fmla="*/ 125345 w 6740001"/>
              <a:gd name="connsiteY3" fmla="*/ 1958167 h 2131778"/>
              <a:gd name="connsiteX4" fmla="*/ 1067036 w 6740001"/>
              <a:gd name="connsiteY4" fmla="*/ 1091832 h 2131778"/>
              <a:gd name="connsiteX5" fmla="*/ 4429965 w 6740001"/>
              <a:gd name="connsiteY5" fmla="*/ 1300984 h 2131778"/>
              <a:gd name="connsiteX6" fmla="*/ 6482360 w 6740001"/>
              <a:gd name="connsiteY6" fmla="*/ 206650 h 213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0001" h="2131778">
                <a:moveTo>
                  <a:pt x="6740001" y="0"/>
                </a:moveTo>
                <a:lnTo>
                  <a:pt x="6740001" y="2131778"/>
                </a:lnTo>
                <a:lnTo>
                  <a:pt x="0" y="2131778"/>
                </a:lnTo>
                <a:lnTo>
                  <a:pt x="125345" y="1958167"/>
                </a:lnTo>
                <a:cubicBezTo>
                  <a:pt x="380694" y="1588719"/>
                  <a:pt x="623644" y="1218313"/>
                  <a:pt x="1067036" y="1091832"/>
                </a:cubicBezTo>
                <a:cubicBezTo>
                  <a:pt x="1953819" y="838871"/>
                  <a:pt x="3422235" y="1532874"/>
                  <a:pt x="4429965" y="1300984"/>
                </a:cubicBezTo>
                <a:cubicBezTo>
                  <a:pt x="5185762" y="1127067"/>
                  <a:pt x="5846004" y="698668"/>
                  <a:pt x="6482360" y="206650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1"/>
            <a:ext cx="2457785" cy="1595121"/>
            <a:chOff x="0" y="-1"/>
            <a:chExt cx="6309360" cy="4094823"/>
          </a:xfrm>
        </p:grpSpPr>
        <p:sp>
          <p:nvSpPr>
            <p:cNvPr id="9" name="任意多边形 8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0" y="5716412"/>
            <a:ext cx="12192000" cy="1141589"/>
          </a:xfrm>
          <a:custGeom>
            <a:avLst/>
            <a:gdLst>
              <a:gd name="connsiteX0" fmla="*/ 12039127 w 12192000"/>
              <a:gd name="connsiteY0" fmla="*/ 0 h 1141589"/>
              <a:gd name="connsiteX1" fmla="*/ 12192000 w 12192000"/>
              <a:gd name="connsiteY1" fmla="*/ 904 h 1141589"/>
              <a:gd name="connsiteX2" fmla="*/ 12192000 w 12192000"/>
              <a:gd name="connsiteY2" fmla="*/ 1141589 h 1141589"/>
              <a:gd name="connsiteX3" fmla="*/ 0 w 12192000"/>
              <a:gd name="connsiteY3" fmla="*/ 1141589 h 1141589"/>
              <a:gd name="connsiteX4" fmla="*/ 0 w 12192000"/>
              <a:gd name="connsiteY4" fmla="*/ 190762 h 1141589"/>
              <a:gd name="connsiteX5" fmla="*/ 49037 w 12192000"/>
              <a:gd name="connsiteY5" fmla="*/ 209825 h 1141589"/>
              <a:gd name="connsiteX6" fmla="*/ 2395873 w 12192000"/>
              <a:gd name="connsiteY6" fmla="*/ 807402 h 1141589"/>
              <a:gd name="connsiteX7" fmla="*/ 5634482 w 12192000"/>
              <a:gd name="connsiteY7" fmla="*/ 167214 h 1141589"/>
              <a:gd name="connsiteX8" fmla="*/ 8705882 w 12192000"/>
              <a:gd name="connsiteY8" fmla="*/ 1054174 h 1141589"/>
              <a:gd name="connsiteX9" fmla="*/ 10813135 w 12192000"/>
              <a:gd name="connsiteY9" fmla="*/ 119728 h 1141589"/>
              <a:gd name="connsiteX10" fmla="*/ 12039127 w 12192000"/>
              <a:gd name="connsiteY10" fmla="*/ 0 h 11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141589">
                <a:moveTo>
                  <a:pt x="12039127" y="0"/>
                </a:moveTo>
                <a:lnTo>
                  <a:pt x="12192000" y="904"/>
                </a:lnTo>
                <a:lnTo>
                  <a:pt x="12192000" y="1141589"/>
                </a:lnTo>
                <a:lnTo>
                  <a:pt x="0" y="1141589"/>
                </a:lnTo>
                <a:lnTo>
                  <a:pt x="0" y="190762"/>
                </a:lnTo>
                <a:lnTo>
                  <a:pt x="49037" y="209825"/>
                </a:lnTo>
                <a:cubicBezTo>
                  <a:pt x="854424" y="515198"/>
                  <a:pt x="1645689" y="755681"/>
                  <a:pt x="2395873" y="807402"/>
                </a:cubicBezTo>
                <a:cubicBezTo>
                  <a:pt x="3539007" y="886213"/>
                  <a:pt x="4582813" y="126085"/>
                  <a:pt x="5634482" y="167214"/>
                </a:cubicBezTo>
                <a:cubicBezTo>
                  <a:pt x="6686150" y="208343"/>
                  <a:pt x="7842773" y="1062088"/>
                  <a:pt x="8705882" y="1054174"/>
                </a:cubicBezTo>
                <a:cubicBezTo>
                  <a:pt x="9568992" y="1046261"/>
                  <a:pt x="10083993" y="295135"/>
                  <a:pt x="10813135" y="119728"/>
                </a:cubicBezTo>
                <a:cubicBezTo>
                  <a:pt x="11223277" y="21061"/>
                  <a:pt x="11619169" y="1341"/>
                  <a:pt x="12039127" y="0"/>
                </a:cubicBez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E53B7-DCDF-46CF-A2A9-F543C0D12A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E01D-0891-4AB3-AB79-1D2C944E54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ypppt.com/kejian/" TargetMode="External"/><Relationship Id="rId8" Type="http://schemas.openxmlformats.org/officeDocument/2006/relationships/hyperlink" Target="http://www.ypppt.com/gushi/" TargetMode="External"/><Relationship Id="rId7" Type="http://schemas.openxmlformats.org/officeDocument/2006/relationships/hyperlink" Target="http://www.ypppt.com/ziti/" TargetMode="External"/><Relationship Id="rId6" Type="http://schemas.openxmlformats.org/officeDocument/2006/relationships/hyperlink" Target="https://www.ypppt.com/jiaocheng/" TargetMode="External"/><Relationship Id="rId5" Type="http://schemas.openxmlformats.org/officeDocument/2006/relationships/hyperlink" Target="http://www.ypppt.com/sucai/" TargetMode="External"/><Relationship Id="rId4" Type="http://schemas.openxmlformats.org/officeDocument/2006/relationships/hyperlink" Target="https://www.ypppt.com/tubiao/" TargetMode="External"/><Relationship Id="rId3" Type="http://schemas.openxmlformats.org/officeDocument/2006/relationships/hyperlink" Target="https://www.ypppt.com/beijing/" TargetMode="External"/><Relationship Id="rId2" Type="http://schemas.openxmlformats.org/officeDocument/2006/relationships/hyperlink" Target="https://www.ypppt.com/jieri/" TargetMode="Externa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1.xml"/><Relationship Id="rId1" Type="http://schemas.openxmlformats.org/officeDocument/2006/relationships/hyperlink" Target="https://www.ypppt.com/moba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/>
          <p:cNvSpPr/>
          <p:nvPr/>
        </p:nvSpPr>
        <p:spPr>
          <a:xfrm>
            <a:off x="4740861" y="5179464"/>
            <a:ext cx="2483372" cy="369332"/>
          </a:xfrm>
          <a:prstGeom prst="roundRect">
            <a:avLst>
              <a:gd name="adj" fmla="val 50000"/>
            </a:avLst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chemeClr val="accent4">
              <a:alpha val="3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281778" y="4187429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latin typeface="Noto Sans CJK SC Medium" panose="020B0600000000000000" charset="-122"/>
                <a:ea typeface="Noto Sans CJK SC Medium" panose="020B0600000000000000" charset="-122"/>
                <a:cs typeface="851tegakizatsu" panose="02000600000000000000" pitchFamily="2" charset="-128"/>
              </a:rPr>
              <a:t>期中检查</a:t>
            </a:r>
            <a:endParaRPr lang="zh-CN" altLang="en-US" sz="2400" dirty="0">
              <a:latin typeface="Noto Sans CJK SC Medium" panose="020B0600000000000000" charset="-122"/>
              <a:ea typeface="Noto Sans CJK SC Medium" panose="020B0600000000000000" charset="-122"/>
              <a:cs typeface="851tegakizatsu" panose="02000600000000000000" pitchFamily="2" charset="-128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448634" y="3774420"/>
            <a:ext cx="172720" cy="172720"/>
          </a:xfrm>
          <a:prstGeom prst="ellipse">
            <a:avLst/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52420" y="2804160"/>
            <a:ext cx="6260465" cy="899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>
              <a:defRPr/>
            </a:pPr>
            <a:r>
              <a:rPr lang="en-US" altLang="zh-CN" sz="5400" spc="225" dirty="0">
                <a:solidFill>
                  <a:schemeClr val="accent4"/>
                </a:solidFill>
                <a:effectLst/>
                <a:latin typeface="Lucida Handwriting" panose="03010101010101010101" charset="0"/>
                <a:ea typeface="Noto Sans CJK SC Regular" panose="020B0500000000000000" charset="-122"/>
                <a:cs typeface="Lucida Handwriting" panose="03010101010101010101" charset="0"/>
                <a:sym typeface="+mn-lt"/>
              </a:rPr>
              <a:t>DoveSquare</a:t>
            </a:r>
            <a:endParaRPr lang="en-US" altLang="zh-CN" sz="5400" spc="225" dirty="0">
              <a:solidFill>
                <a:schemeClr val="accent4"/>
              </a:solidFill>
              <a:effectLst/>
              <a:latin typeface="Lucida Handwriting" panose="03010101010101010101" charset="0"/>
              <a:ea typeface="Noto Sans CJK SC Regular" panose="020B0500000000000000" charset="-122"/>
              <a:cs typeface="Lucida Handwriting" panose="03010101010101010101" charset="0"/>
              <a:sym typeface="+mn-lt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5707714" y="3774420"/>
            <a:ext cx="172720" cy="172720"/>
          </a:xfrm>
          <a:prstGeom prst="ellipse">
            <a:avLst/>
          </a:prstGeom>
          <a:solidFill>
            <a:srgbClr val="DE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966794" y="3774420"/>
            <a:ext cx="172720" cy="172720"/>
          </a:xfrm>
          <a:prstGeom prst="ellipse">
            <a:avLst/>
          </a:prstGeom>
          <a:solidFill>
            <a:srgbClr val="F7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25874" y="3774420"/>
            <a:ext cx="172720" cy="172720"/>
          </a:xfrm>
          <a:prstGeom prst="ellipse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5041803" y="5211459"/>
            <a:ext cx="186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王俊涵 叶泽楷 林悦章</a:t>
            </a:r>
            <a:endParaRPr lang="zh-CN" altLang="en-US" sz="1400" dirty="0">
              <a:solidFill>
                <a:schemeClr val="bg1"/>
              </a:solidFill>
              <a:latin typeface="Noto Sans CJK SC Bold" panose="020B0800000000000000" charset="-122"/>
              <a:ea typeface="Noto Sans CJK SC Bold" panose="020B0800000000000000" charset="-122"/>
              <a:cs typeface="Noto Sans CJK SC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50335" y="4739640"/>
            <a:ext cx="4206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Noto Sans CJK SC Light" panose="020B0300000000000000" charset="-122"/>
                <a:ea typeface="Noto Sans CJK SC Light" panose="020B0300000000000000" charset="-122"/>
                <a:sym typeface="+mn-ea"/>
              </a:rPr>
              <a:t>聚焦浙商大新闻，提供</a:t>
            </a:r>
            <a:r>
              <a:rPr lang="zh-CN" altLang="en-US" sz="1600">
                <a:latin typeface="Noto Sans CJK SC Light" panose="020B0300000000000000" charset="-122"/>
                <a:ea typeface="Noto Sans CJK SC Light" panose="020B0300000000000000" charset="-122"/>
              </a:rPr>
              <a:t>商大师生交流平台</a:t>
            </a:r>
            <a:endParaRPr lang="zh-CN" altLang="en-US" sz="1600">
              <a:latin typeface="Noto Sans CJK SC Light" panose="020B0300000000000000" charset="-122"/>
              <a:ea typeface="Noto Sans CJK SC Light" panose="020B0300000000000000" charset="-122"/>
            </a:endParaRPr>
          </a:p>
        </p:txBody>
      </p:sp>
      <p:pic>
        <p:nvPicPr>
          <p:cNvPr id="3" name="图片 2" descr="像素-鸽子-0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59775" y="348615"/>
            <a:ext cx="190500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387727" y="1912950"/>
            <a:ext cx="7416970" cy="991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sz="6000" spc="225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22000">
                      <a:schemeClr val="accent1">
                        <a:lumMod val="45000"/>
                        <a:lumOff val="55000"/>
                      </a:schemeClr>
                    </a:gs>
                    <a:gs pos="50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CJK SC Bold" panose="020B0800000000000000" charset="-122"/>
                <a:ea typeface="Noto Sans CJK SC Bold" panose="020B0800000000000000" charset="-122"/>
                <a:cs typeface="851tegakizatsu" panose="02000600000000000000" pitchFamily="2" charset="-128"/>
                <a:sym typeface="+mn-lt"/>
              </a:rPr>
              <a:t>鸽  子  广  场</a:t>
            </a:r>
            <a:endParaRPr lang="zh-CN" sz="6000" spc="225" dirty="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22000">
                    <a:schemeClr val="accent1">
                      <a:lumMod val="45000"/>
                      <a:lumOff val="55000"/>
                    </a:schemeClr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oto Sans CJK SC Bold" panose="020B0800000000000000" charset="-122"/>
              <a:ea typeface="Noto Sans CJK SC Bold" panose="020B0800000000000000" charset="-122"/>
              <a:cs typeface="851tegakizatsu" panose="02000600000000000000" pitchFamily="2" charset="-128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1618613" y="233542"/>
            <a:ext cx="5620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前端设计与实现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Noto Sans Mono CJK SC Bold" panose="020B0800000000000000" charset="-122"/>
              <a:ea typeface="Noto Sans Mono CJK SC Bold" panose="020B0800000000000000" charset="-122"/>
              <a:cs typeface="851tegakizatsu" panose="02000600000000000000" pitchFamily="2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84943" y="3923414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97380" y="4227771"/>
            <a:ext cx="2811959" cy="619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4523" y="2376667"/>
            <a:ext cx="56203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前端技术选型：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  <a:p>
            <a:pPr algn="l">
              <a:buClrTx/>
              <a:buSzTx/>
              <a:buFontTx/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安卓前端              </a:t>
            </a:r>
            <a:r>
              <a:rPr lang="en-US" altLang="zh-CN" sz="2800" dirty="0">
                <a:solidFill>
                  <a:srgbClr val="00B0F0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微信小程序</a:t>
            </a:r>
            <a:endParaRPr lang="en-US" altLang="zh-CN" sz="2800" dirty="0">
              <a:solidFill>
                <a:srgbClr val="00B0F0"/>
              </a:solidFill>
              <a:latin typeface="Noto Sans CJK SC Bold" panose="020B0800000000000000" charset="-122"/>
              <a:ea typeface="Noto Sans CJK SC Bold" panose="020B0800000000000000" charset="-122"/>
              <a:cs typeface="Noto Sans CJK SC Bold" panose="020B0800000000000000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098675" y="2750185"/>
            <a:ext cx="669925" cy="45656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4523" y="3534907"/>
            <a:ext cx="56203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具体技术路径：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Uniapp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框架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+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部分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UView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组件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UView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组件部分有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bug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，跳转动画不完善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</p:txBody>
      </p:sp>
      <p:pic>
        <p:nvPicPr>
          <p:cNvPr id="7" name="图片 6" descr="鸽子广场"/>
          <p:cNvPicPr>
            <a:picLocks noChangeAspect="1"/>
          </p:cNvPicPr>
          <p:nvPr/>
        </p:nvPicPr>
        <p:blipFill>
          <a:blip r:embed="rId1"/>
          <a:srcRect b="6455"/>
          <a:stretch>
            <a:fillRect/>
          </a:stretch>
        </p:blipFill>
        <p:spPr>
          <a:xfrm>
            <a:off x="5726430" y="-106045"/>
            <a:ext cx="5652770" cy="588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1618613" y="233542"/>
            <a:ext cx="5620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前端设计与实现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Noto Sans Mono CJK SC Bold" panose="020B0800000000000000" charset="-122"/>
              <a:ea typeface="Noto Sans Mono CJK SC Bold" panose="020B0800000000000000" charset="-122"/>
              <a:cs typeface="851tegakizatsu" panose="02000600000000000000" pitchFamily="2" charset="-128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64362" y="2858497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1876799" y="3162854"/>
            <a:ext cx="2811959" cy="619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84943" y="3923414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97380" y="4227771"/>
            <a:ext cx="2811959" cy="619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此处添加详细文本描述，文字内容建议与标题相关尽量简洁生动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2570" y="1627505"/>
            <a:ext cx="8461375" cy="3674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8613" y="878702"/>
            <a:ext cx="5620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前端设计：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95" y="1627505"/>
            <a:ext cx="8693785" cy="3463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7 0.000000 L -0.595885 0.001296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620625 0.000000 " pathEditMode="relative" ptsTypes="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1618613" y="233542"/>
            <a:ext cx="5620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后端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设计与实现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Noto Sans Mono CJK SC Bold" panose="020B0800000000000000" charset="-122"/>
              <a:ea typeface="Noto Sans Mono CJK SC Bold" panose="020B0800000000000000" charset="-122"/>
              <a:cs typeface="851tegakizatsu" panose="02000600000000000000" pitchFamily="2" charset="-128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64362" y="2858497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84943" y="3923414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080" y="1964055"/>
            <a:ext cx="47891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后端采用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Django+redis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存储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  <a:p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对于热榜和单条动态点赞部分</a:t>
            </a:r>
            <a:r>
              <a:rPr lang="en-US" altLang="zh-CN" sz="2800" dirty="0">
                <a:solidFill>
                  <a:srgbClr val="00B0F0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采取redis缓存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机制，避免高并发读取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4085" y="1075055"/>
            <a:ext cx="5657850" cy="432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1618613" y="233542"/>
            <a:ext cx="5620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后端</a:t>
            </a:r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api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设计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Noto Sans Mono CJK SC Bold" panose="020B0800000000000000" charset="-122"/>
              <a:ea typeface="Noto Sans Mono CJK SC Bold" panose="020B0800000000000000" charset="-122"/>
              <a:cs typeface="851tegakizatsu" panose="02000600000000000000" pitchFamily="2" charset="-128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64362" y="2858497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84943" y="3923414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 descr="后端接口"/>
          <p:cNvPicPr>
            <a:picLocks noChangeAspect="1"/>
          </p:cNvPicPr>
          <p:nvPr/>
        </p:nvPicPr>
        <p:blipFill>
          <a:blip r:embed="rId1"/>
          <a:srcRect b="11091"/>
          <a:stretch>
            <a:fillRect/>
          </a:stretch>
        </p:blipFill>
        <p:spPr>
          <a:xfrm>
            <a:off x="6619875" y="730250"/>
            <a:ext cx="4894580" cy="44691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0630" y="1720850"/>
            <a:ext cx="478917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重新划分模块，基于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restful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规范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重新调整接口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  <a:p>
            <a:r>
              <a:rPr lang="en-US" altLang="zh-CN" sz="2800" dirty="0">
                <a:solidFill>
                  <a:srgbClr val="00B0F0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5个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大模块</a:t>
            </a:r>
            <a:r>
              <a:rPr lang="en-US" altLang="zh-CN" sz="2800" dirty="0">
                <a:solidFill>
                  <a:srgbClr val="00B0F0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38个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接口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399" r="5734"/>
          <a:stretch>
            <a:fillRect/>
          </a:stretch>
        </p:blipFill>
        <p:spPr>
          <a:xfrm>
            <a:off x="1229995" y="3462020"/>
            <a:ext cx="2630805" cy="1109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" y="4631055"/>
            <a:ext cx="2630170" cy="1085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890" y="4631055"/>
            <a:ext cx="2590165" cy="1085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255" y="3462020"/>
            <a:ext cx="2590800" cy="1110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1618613" y="233542"/>
            <a:ext cx="5620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数据库设计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Noto Sans Mono CJK SC Bold" panose="020B0800000000000000" charset="-122"/>
              <a:ea typeface="Noto Sans Mono CJK SC Bold" panose="020B0800000000000000" charset="-122"/>
              <a:cs typeface="851tegakizatsu" panose="02000600000000000000" pitchFamily="2" charset="-128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64362" y="2858497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884943" y="3923414"/>
            <a:ext cx="22967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spc="60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标题文本</a:t>
            </a:r>
            <a:endParaRPr kumimoji="0" lang="zh-CN" altLang="en-US" sz="1800" i="0" u="none" strike="noStrike" kern="1200" cap="all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2235" y="1294765"/>
            <a:ext cx="65131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以用户评论为中心，楼中楼回复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功能为导向。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设计</a:t>
            </a:r>
            <a:r>
              <a:rPr lang="en-US" altLang="zh-CN" sz="2800" dirty="0">
                <a:solidFill>
                  <a:srgbClr val="00B0F0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11</a:t>
            </a:r>
            <a:r>
              <a:rPr lang="zh-CN" altLang="en-US" sz="2800" dirty="0">
                <a:solidFill>
                  <a:srgbClr val="00B0F0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张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数据表，</a:t>
            </a:r>
            <a:r>
              <a:rPr lang="en-US" altLang="zh-CN" sz="2800" dirty="0">
                <a:solidFill>
                  <a:srgbClr val="00B0F0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8</a:t>
            </a:r>
            <a:r>
              <a:rPr lang="zh-CN" altLang="en-US" sz="2800" dirty="0">
                <a:solidFill>
                  <a:srgbClr val="00B0F0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个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SC Regular" panose="020B0500000000000000" charset="-122"/>
                <a:ea typeface="Noto Sans CJK SC Regular" panose="020B0500000000000000" charset="-122"/>
                <a:cs typeface="851tegakizatsu" panose="02000600000000000000" pitchFamily="2" charset="-128"/>
              </a:rPr>
              <a:t>数据结构模型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Noto Sans CJK SC Regular" panose="020B0500000000000000" charset="-122"/>
              <a:ea typeface="Noto Sans CJK SC Regular" panose="020B0500000000000000" charset="-122"/>
              <a:cs typeface="851tegakizatsu" panose="02000600000000000000" pitchFamily="2" charset="-128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2645" y="343535"/>
            <a:ext cx="1819275" cy="540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1516378" y="253862"/>
            <a:ext cx="5620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当前进展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Noto Sans Mono CJK SC Bold" panose="020B0800000000000000" charset="-122"/>
              <a:ea typeface="Noto Sans Mono CJK SC Bold" panose="020B0800000000000000" charset="-122"/>
              <a:cs typeface="851tegakizatsu" panose="02000600000000000000" pitchFamily="2" charset="-128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455420" y="1145540"/>
            <a:ext cx="4191000" cy="392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i="0" u="none" strike="noStrike" kern="1200" cap="all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Black" panose="020B0A00000000000000" charset="-122"/>
                <a:ea typeface="Noto Sans CJK SC Black" panose="020B0A00000000000000" charset="-122"/>
                <a:cs typeface="Noto Sans CJK SC Regular" panose="020B0500000000000000" charset="-122"/>
                <a:sym typeface="+mn-lt"/>
              </a:rPr>
              <a:t>前端</a:t>
            </a:r>
            <a:endParaRPr kumimoji="0" lang="zh-CN" altLang="en-US" sz="240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Black" panose="020B0A00000000000000" charset="-122"/>
              <a:ea typeface="Noto Sans CJK SC Black" panose="020B0A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b="0" cap="none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Noto Sans Mono CJK SC Bold" panose="020B0800000000000000" charset="-122"/>
                <a:ea typeface="Noto Sans Mono CJK SC Bold" panose="020B0800000000000000" charset="-122"/>
                <a:cs typeface="Noto Sans Mono CJK SC Bold" panose="020B0800000000000000" charset="-122"/>
                <a:sym typeface="+mn-lt"/>
              </a:rPr>
              <a:t>8个</a:t>
            </a:r>
            <a:r>
              <a:rPr lang="zh-CN" altLang="en-US" sz="1800" b="0" cap="none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前端界面设计完成</a:t>
            </a:r>
            <a:r>
              <a:rPr lang="en-US" altLang="zh-CN" sz="1800" b="0" cap="none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——3.12</a:t>
            </a:r>
            <a:endParaRPr lang="en-US" altLang="zh-CN" sz="1800" b="0" cap="none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200" b="0" cap="none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Noto Sans Mono CJK SC Bold" panose="020B0800000000000000" charset="-122"/>
                <a:ea typeface="Noto Sans Mono CJK SC Bold" panose="020B0800000000000000" charset="-122"/>
                <a:cs typeface="Noto Sans Mono CJK SC Bold" panose="020B0800000000000000" charset="-122"/>
                <a:sym typeface="+mn-lt"/>
              </a:rPr>
              <a:t>4个</a:t>
            </a:r>
            <a:r>
              <a:rPr lang="zh-CN" altLang="en-US" sz="1800" b="0" cap="none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前端界面设计补充</a:t>
            </a:r>
            <a:r>
              <a:rPr lang="en-US" altLang="zh-CN" sz="1800" b="0" cap="none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——3.18</a:t>
            </a:r>
            <a:endParaRPr lang="en-US" altLang="zh-CN" sz="1800" b="0" cap="none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b="0" cap="none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前端界面立项</a:t>
            </a:r>
            <a:r>
              <a:rPr lang="en-US" altLang="zh-CN" sz="1800" b="0" cap="none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——3.16</a:t>
            </a:r>
            <a:endParaRPr lang="en-US" altLang="zh-CN" sz="1800" b="0" cap="none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b="0" cap="none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小程序</a:t>
            </a:r>
            <a:r>
              <a:rPr lang="zh-CN" altLang="en-US" sz="1800" b="0" cap="none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开始尝试开发</a:t>
            </a:r>
            <a:r>
              <a:rPr lang="en-US" altLang="zh-CN" sz="1800" b="0" cap="none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——4.6</a:t>
            </a:r>
            <a:endParaRPr lang="en-US" altLang="zh-CN" sz="1800" b="0" cap="none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i="0" u="none" strike="noStrike" kern="1200" spc="6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Black" panose="020B0A00000000000000" charset="-122"/>
                <a:ea typeface="Noto Sans CJK SC Black" panose="020B0A00000000000000" charset="-122"/>
                <a:cs typeface="Noto Sans CJK SC Regular" panose="020B0500000000000000" charset="-122"/>
                <a:sym typeface="+mn-lt"/>
              </a:rPr>
              <a:t>后端</a:t>
            </a:r>
            <a:endParaRPr kumimoji="0" lang="zh-CN" altLang="en-US" sz="2400" i="0" u="none" strike="noStrike" kern="1200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Black" panose="020B0A00000000000000" charset="-122"/>
              <a:ea typeface="Noto Sans CJK SC Black" panose="020B0A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框架选型——3.10</a:t>
            </a:r>
            <a:endParaRPr kumimoji="0" lang="zh-CN" altLang="en-US" sz="1800" b="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Noto Sans Mono CJK SC Bold" panose="020B0800000000000000" charset="-122"/>
                <a:ea typeface="Noto Sans Mono CJK SC Bold" panose="020B0800000000000000" charset="-122"/>
                <a:cs typeface="Noto Sans Mono CJK SC Bold" panose="020B0800000000000000" charset="-122"/>
                <a:sym typeface="+mn-lt"/>
              </a:rPr>
              <a:t>16个接口</a:t>
            </a:r>
            <a:r>
              <a:rPr kumimoji="0" lang="zh-CN" altLang="en-US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设计完成</a:t>
            </a:r>
            <a:r>
              <a:rPr kumimoji="0" lang="en-US" altLang="zh-CN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</a:t>
            </a:r>
            <a:r>
              <a:rPr kumimoji="0" lang="en-US" altLang="zh-CN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3.27</a:t>
            </a:r>
            <a:endParaRPr kumimoji="0" lang="en-US" altLang="zh-CN" sz="1800" b="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Noto Sans Mono CJK SC Bold" panose="020B0800000000000000" charset="-122"/>
                <a:ea typeface="Noto Sans Mono CJK SC Bold" panose="020B0800000000000000" charset="-122"/>
                <a:cs typeface="Noto Sans Mono CJK SC Bold" panose="020B0800000000000000" charset="-122"/>
                <a:sym typeface="+mn-lt"/>
              </a:rPr>
              <a:t>18个接口</a:t>
            </a:r>
            <a:r>
              <a:rPr kumimoji="0" lang="zh-CN" altLang="en-US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设计补充</a:t>
            </a:r>
            <a:r>
              <a:rPr kumimoji="0" lang="en-US" altLang="zh-CN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</a:t>
            </a:r>
            <a:r>
              <a:rPr kumimoji="0" lang="en-US" altLang="zh-CN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4.10</a:t>
            </a:r>
            <a:endParaRPr kumimoji="0" lang="en-US" altLang="zh-CN" sz="1800" b="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接口设计</a:t>
            </a:r>
            <a:r>
              <a:rPr kumimoji="0" lang="en-US" altLang="zh-CN" sz="2200" b="0" i="0" u="none" strike="noStrike" kern="1200" cap="none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Noto Sans Mono CJK SC Bold" panose="020B0800000000000000" charset="-122"/>
                <a:ea typeface="Noto Sans Mono CJK SC Bold" panose="020B0800000000000000" charset="-122"/>
                <a:cs typeface="Noto Sans Mono CJK SC Bold" panose="020B0800000000000000" charset="-122"/>
                <a:sym typeface="+mn-lt"/>
              </a:rPr>
              <a:t>restful规范</a:t>
            </a:r>
            <a:r>
              <a:rPr kumimoji="0" lang="zh-CN" altLang="en-US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调整</a:t>
            </a:r>
            <a:r>
              <a:rPr kumimoji="0" lang="en-US" altLang="zh-CN" sz="18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——4.12</a:t>
            </a:r>
            <a:endParaRPr kumimoji="0" lang="en-US" altLang="zh-CN" sz="1800" b="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2335" y="1145540"/>
            <a:ext cx="4486910" cy="1364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cap="all" spc="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Black" panose="020B0A00000000000000" charset="-122"/>
                <a:ea typeface="Noto Sans CJK SC Black" panose="020B0A00000000000000" charset="-122"/>
                <a:cs typeface="Noto Sans CJK SC Regular" panose="020B0500000000000000" charset="-122"/>
                <a:sym typeface="+mn-lt"/>
              </a:rPr>
              <a:t>数据库</a:t>
            </a:r>
            <a:endParaRPr kumimoji="0" lang="zh-CN" altLang="en-US" sz="2400" b="1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Black" panose="020B0A00000000000000" charset="-122"/>
              <a:ea typeface="Noto Sans CJK SC Black" panose="020B0A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数据库设计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——3.28</a:t>
            </a:r>
            <a:endParaRPr kumimoji="0" lang="en-US" altLang="zh-CN" b="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数据库搭建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——4.8</a:t>
            </a:r>
            <a:endParaRPr kumimoji="0" lang="en-US" altLang="zh-CN" b="0" i="0" u="none" strike="noStrike" kern="1200" cap="none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  <a:sym typeface="+mn-lt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后端接口数据库连接和</a:t>
            </a:r>
            <a:r>
              <a:rPr lang="zh-CN" altLang="en-US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部分开发</a:t>
            </a:r>
            <a:r>
              <a:rPr lang="en-US" altLang="zh-CN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  <a:sym typeface="+mn-lt"/>
              </a:rPr>
              <a:t>——4.10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44260" y="3436620"/>
            <a:ext cx="4486910" cy="1456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cap="all" spc="6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Black" panose="020B0A00000000000000" charset="-122"/>
                <a:ea typeface="Noto Sans CJK SC Black" panose="020B0A00000000000000" charset="-122"/>
                <a:cs typeface="Noto Sans CJK SC Regular" panose="020B0500000000000000" charset="-122"/>
              </a:rPr>
              <a:t>后续分工</a:t>
            </a:r>
            <a:endParaRPr lang="zh-CN" altLang="en-US" sz="2400" b="1" cap="all" spc="6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Black" panose="020B0A00000000000000" charset="-122"/>
              <a:ea typeface="Noto Sans CJK SC Black" panose="020B0A00000000000000" charset="-122"/>
              <a:cs typeface="Noto Sans CJK SC Regular" panose="020B0500000000000000" charset="-122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个人模块和推荐前后端：</a:t>
            </a:r>
            <a:r>
              <a:rPr lang="zh-CN" altLang="en-US" sz="1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王俊涵</a:t>
            </a:r>
            <a:endParaRPr lang="zh-CN" altLang="en-US" sz="1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消息模块前后端：叶泽楷</a:t>
            </a:r>
            <a:endParaRPr lang="zh-CN" altLang="en-US" sz="1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动态模块前后端：林悦章</a:t>
            </a:r>
            <a:endParaRPr lang="zh-CN" altLang="en-US" sz="18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74697" y="1880565"/>
            <a:ext cx="741697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  <a:sym typeface="+mn-lt"/>
              </a:rPr>
              <a:t>感谢您的观看！</a:t>
            </a:r>
            <a:endParaRPr lang="zh-CN" altLang="en-US" sz="5400" spc="225" dirty="0">
              <a:solidFill>
                <a:schemeClr val="tx1">
                  <a:lumMod val="95000"/>
                  <a:lumOff val="5000"/>
                </a:schemeClr>
              </a:solidFill>
              <a:latin typeface="Noto Sans Mono CJK SC Bold" panose="020B0800000000000000" charset="-122"/>
              <a:ea typeface="Noto Sans Mono CJK SC Bold" panose="020B0800000000000000" charset="-122"/>
              <a:cs typeface="851tegakizatsu" panose="02000600000000000000" pitchFamily="2" charset="-128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428314" y="3582015"/>
            <a:ext cx="172720" cy="172720"/>
          </a:xfrm>
          <a:prstGeom prst="ellipse">
            <a:avLst/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687394" y="3582015"/>
            <a:ext cx="172720" cy="172720"/>
          </a:xfrm>
          <a:prstGeom prst="ellipse">
            <a:avLst/>
          </a:prstGeom>
          <a:solidFill>
            <a:srgbClr val="DE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946474" y="3582015"/>
            <a:ext cx="172720" cy="172720"/>
          </a:xfrm>
          <a:prstGeom prst="ellipse">
            <a:avLst/>
          </a:prstGeom>
          <a:solidFill>
            <a:srgbClr val="F7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05554" y="3582015"/>
            <a:ext cx="172720" cy="172720"/>
          </a:xfrm>
          <a:prstGeom prst="ellipse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5309098" y="4305949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王俊</a:t>
            </a:r>
            <a:endParaRPr lang="zh-CN" altLang="en-US" sz="1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2949865"/>
            <a:ext cx="12191999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Meiryo" panose="020B0604030504040204" pitchFamily="34" charset="-128"/>
              </a:rPr>
              <a:t>                                             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182092"/>
            <a:ext cx="12191999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               更多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模板下载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1"/>
              </a:rPr>
              <a:t>www.ypppt.com/moban/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5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6"/>
              </a:rPr>
              <a:t>www.ypppt.com/jiaocheng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6"/>
              </a:rPr>
              <a:t>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字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体下载：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7"/>
              </a:rPr>
              <a:t>www.ypppt.com/ziti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7"/>
              </a:rPr>
              <a:t>/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绘本故事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8"/>
              </a:rPr>
              <a:t>www.ypppt.com/gushi/</a:t>
            </a:r>
            <a:endParaRPr lang="en-US" altLang="zh-CN" sz="1200" kern="0" dirty="0" smtClean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课件：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hlinkClick r:id="rId9"/>
              </a:rPr>
              <a:t>www.ypppt.com/kejian/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p3sfxtq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p3sfxtq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</Words>
  <Application>WPS 演示</Application>
  <PresentationFormat>宽屏</PresentationFormat>
  <Paragraphs>100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33" baseType="lpstr">
      <vt:lpstr>Arial</vt:lpstr>
      <vt:lpstr>宋体</vt:lpstr>
      <vt:lpstr>Wingdings</vt:lpstr>
      <vt:lpstr>Noto Sans CJK SC Medium</vt:lpstr>
      <vt:lpstr>851tegakizatsu</vt:lpstr>
      <vt:lpstr>MS UI Gothic</vt:lpstr>
      <vt:lpstr>Lucida Handwriting</vt:lpstr>
      <vt:lpstr>Noto Sans CJK SC Regular</vt:lpstr>
      <vt:lpstr>Noto Sans CJK SC Bold</vt:lpstr>
      <vt:lpstr>Noto Sans CJK SC Light</vt:lpstr>
      <vt:lpstr>Noto Sans Mono CJK SC Bold</vt:lpstr>
      <vt:lpstr>微软雅黑</vt:lpstr>
      <vt:lpstr>Noto Sans CJK SC Black</vt:lpstr>
      <vt:lpstr>Meiryo</vt:lpstr>
      <vt:lpstr>Yu Gothic UI</vt:lpstr>
      <vt:lpstr>Arial Narrow</vt:lpstr>
      <vt:lpstr>Calibri</vt:lpstr>
      <vt:lpstr>Arial Unicode MS</vt:lpstr>
      <vt:lpstr>阿里巴巴普惠体 2.0 55 Regular</vt:lpstr>
      <vt:lpstr>Cousine NF</vt:lpstr>
      <vt:lpstr>Calibri Light</vt:lpstr>
      <vt:lpstr>第一PPT，www.1ppt.com</vt:lpstr>
      <vt:lpstr>自定义设计方案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>优品PPT</dc:creator>
  <dc:subject>https://www.ypppt.com/</dc:subject>
  <cp:lastModifiedBy>Administrator</cp:lastModifiedBy>
  <cp:revision>136</cp:revision>
  <dcterms:created xsi:type="dcterms:W3CDTF">2019-09-29T07:58:00Z</dcterms:created>
  <dcterms:modified xsi:type="dcterms:W3CDTF">2022-04-14T17:13:02Z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